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4" r:id="rId2"/>
    <p:sldId id="283" r:id="rId3"/>
    <p:sldId id="285" r:id="rId4"/>
    <p:sldId id="291" r:id="rId5"/>
    <p:sldId id="292" r:id="rId6"/>
    <p:sldId id="288" r:id="rId7"/>
    <p:sldId id="293" r:id="rId8"/>
    <p:sldId id="289" r:id="rId9"/>
    <p:sldId id="290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BF5C8-8F74-41FE-AE79-23D50B859898}" type="doc">
      <dgm:prSet loTypeId="urn:microsoft.com/office/officeart/2005/8/layout/hProcess3" loCatId="process" qsTypeId="urn:microsoft.com/office/officeart/2005/8/quickstyle/simple1#1" qsCatId="simple" csTypeId="urn:microsoft.com/office/officeart/2005/8/colors/accent1_2#1" csCatId="accent1" phldr="1"/>
      <dgm:spPr/>
    </dgm:pt>
    <dgm:pt modelId="{DF51DCCB-D781-4AC7-8BBA-80E77061999A}">
      <dgm:prSet phldrT="[Testo]"/>
      <dgm:spPr/>
      <dgm:t>
        <a:bodyPr/>
        <a:lstStyle/>
        <a:p>
          <a:r>
            <a:rPr lang="it-IT" b="1" dirty="0" err="1"/>
            <a:t>Bilateral</a:t>
          </a:r>
          <a:r>
            <a:rPr lang="it-IT" b="1" dirty="0"/>
            <a:t> filtering</a:t>
          </a:r>
          <a:endParaRPr lang="en-GB" b="1" dirty="0"/>
        </a:p>
      </dgm:t>
    </dgm:pt>
    <dgm:pt modelId="{0A6878F0-018D-40A7-B378-D4236D5066B3}" type="parTrans" cxnId="{C11DB375-49FF-4EC7-B1DD-76A22C098FCD}">
      <dgm:prSet/>
      <dgm:spPr/>
      <dgm:t>
        <a:bodyPr/>
        <a:lstStyle/>
        <a:p>
          <a:endParaRPr lang="en-GB"/>
        </a:p>
      </dgm:t>
    </dgm:pt>
    <dgm:pt modelId="{F7FA7DC7-D1DE-47EE-A9F6-DDE9D2B3F28E}" type="sibTrans" cxnId="{C11DB375-49FF-4EC7-B1DD-76A22C098FCD}">
      <dgm:prSet/>
      <dgm:spPr/>
      <dgm:t>
        <a:bodyPr/>
        <a:lstStyle/>
        <a:p>
          <a:endParaRPr lang="en-GB"/>
        </a:p>
      </dgm:t>
    </dgm:pt>
    <dgm:pt modelId="{FE60D0B3-0477-4800-B029-F7765C995626}" type="pres">
      <dgm:prSet presAssocID="{A35BF5C8-8F74-41FE-AE79-23D50B859898}" presName="Name0" presStyleCnt="0">
        <dgm:presLayoutVars>
          <dgm:dir/>
          <dgm:animLvl val="lvl"/>
          <dgm:resizeHandles val="exact"/>
        </dgm:presLayoutVars>
      </dgm:prSet>
      <dgm:spPr/>
    </dgm:pt>
    <dgm:pt modelId="{5082376E-FF8D-4696-A566-B0296BCCE7CB}" type="pres">
      <dgm:prSet presAssocID="{A35BF5C8-8F74-41FE-AE79-23D50B859898}" presName="dummy" presStyleCnt="0"/>
      <dgm:spPr/>
    </dgm:pt>
    <dgm:pt modelId="{3E7FBCE6-28E7-42E9-80EB-012DCE3681E8}" type="pres">
      <dgm:prSet presAssocID="{A35BF5C8-8F74-41FE-AE79-23D50B859898}" presName="linH" presStyleCnt="0"/>
      <dgm:spPr/>
    </dgm:pt>
    <dgm:pt modelId="{632658B1-3A99-4CE0-AE88-12A422434B4E}" type="pres">
      <dgm:prSet presAssocID="{A35BF5C8-8F74-41FE-AE79-23D50B859898}" presName="padding1" presStyleCnt="0"/>
      <dgm:spPr/>
    </dgm:pt>
    <dgm:pt modelId="{E9BB8D71-D0E7-4EF4-B64C-457668C37441}" type="pres">
      <dgm:prSet presAssocID="{DF51DCCB-D781-4AC7-8BBA-80E77061999A}" presName="linV" presStyleCnt="0"/>
      <dgm:spPr/>
    </dgm:pt>
    <dgm:pt modelId="{2FDBB7CD-0DCD-48BF-8E92-1B8B43C8DDDE}" type="pres">
      <dgm:prSet presAssocID="{DF51DCCB-D781-4AC7-8BBA-80E77061999A}" presName="spVertical1" presStyleCnt="0"/>
      <dgm:spPr/>
    </dgm:pt>
    <dgm:pt modelId="{4CA37E5F-57CE-4B53-A90F-F307C92D519B}" type="pres">
      <dgm:prSet presAssocID="{DF51DCCB-D781-4AC7-8BBA-80E77061999A}" presName="parTx" presStyleLbl="revTx" presStyleIdx="0" presStyleCnt="1" custLinFactNeighborX="-6986" custLinFactNeighborY="4264">
        <dgm:presLayoutVars>
          <dgm:chMax val="0"/>
          <dgm:chPref val="0"/>
          <dgm:bulletEnabled val="1"/>
        </dgm:presLayoutVars>
      </dgm:prSet>
      <dgm:spPr/>
    </dgm:pt>
    <dgm:pt modelId="{582E7AEE-CA4D-4982-8869-A49DCA5FED73}" type="pres">
      <dgm:prSet presAssocID="{DF51DCCB-D781-4AC7-8BBA-80E77061999A}" presName="spVertical2" presStyleCnt="0"/>
      <dgm:spPr/>
    </dgm:pt>
    <dgm:pt modelId="{485413E7-87CB-4836-A67A-B9D91F00E342}" type="pres">
      <dgm:prSet presAssocID="{DF51DCCB-D781-4AC7-8BBA-80E77061999A}" presName="spVertical3" presStyleCnt="0"/>
      <dgm:spPr/>
    </dgm:pt>
    <dgm:pt modelId="{DDC670B5-6256-462D-ADE3-C4B862F2610E}" type="pres">
      <dgm:prSet presAssocID="{A35BF5C8-8F74-41FE-AE79-23D50B859898}" presName="padding2" presStyleCnt="0"/>
      <dgm:spPr/>
    </dgm:pt>
    <dgm:pt modelId="{62C4A505-C192-473A-AC14-DEF4C37B73D6}" type="pres">
      <dgm:prSet presAssocID="{A35BF5C8-8F74-41FE-AE79-23D50B859898}" presName="negArrow" presStyleCnt="0"/>
      <dgm:spPr/>
    </dgm:pt>
    <dgm:pt modelId="{09A00894-479B-4B38-AA31-4C0C23583D62}" type="pres">
      <dgm:prSet presAssocID="{A35BF5C8-8F74-41FE-AE79-23D50B859898}" presName="backgroundArrow" presStyleLbl="node1" presStyleIdx="0" presStyleCnt="1" custLinFactNeighborX="-9286" custLinFactNeighborY="-4999"/>
      <dgm:spPr/>
    </dgm:pt>
  </dgm:ptLst>
  <dgm:cxnLst>
    <dgm:cxn modelId="{2A96F43A-D99C-4065-85D2-D4DF7677A971}" type="presOf" srcId="{DF51DCCB-D781-4AC7-8BBA-80E77061999A}" destId="{4CA37E5F-57CE-4B53-A90F-F307C92D519B}" srcOrd="0" destOrd="0" presId="urn:microsoft.com/office/officeart/2005/8/layout/hProcess3"/>
    <dgm:cxn modelId="{C11DB375-49FF-4EC7-B1DD-76A22C098FCD}" srcId="{A35BF5C8-8F74-41FE-AE79-23D50B859898}" destId="{DF51DCCB-D781-4AC7-8BBA-80E77061999A}" srcOrd="0" destOrd="0" parTransId="{0A6878F0-018D-40A7-B378-D4236D5066B3}" sibTransId="{F7FA7DC7-D1DE-47EE-A9F6-DDE9D2B3F28E}"/>
    <dgm:cxn modelId="{B2A7DB59-28D9-4775-9491-F42C30D38E1E}" type="presOf" srcId="{A35BF5C8-8F74-41FE-AE79-23D50B859898}" destId="{FE60D0B3-0477-4800-B029-F7765C995626}" srcOrd="0" destOrd="0" presId="urn:microsoft.com/office/officeart/2005/8/layout/hProcess3"/>
    <dgm:cxn modelId="{A94528BC-8123-4A7E-BE9F-889DE1E59AAC}" type="presParOf" srcId="{FE60D0B3-0477-4800-B029-F7765C995626}" destId="{5082376E-FF8D-4696-A566-B0296BCCE7CB}" srcOrd="0" destOrd="0" presId="urn:microsoft.com/office/officeart/2005/8/layout/hProcess3"/>
    <dgm:cxn modelId="{DE6417DE-B66C-4042-B6C1-3BFBC6747321}" type="presParOf" srcId="{FE60D0B3-0477-4800-B029-F7765C995626}" destId="{3E7FBCE6-28E7-42E9-80EB-012DCE3681E8}" srcOrd="1" destOrd="0" presId="urn:microsoft.com/office/officeart/2005/8/layout/hProcess3"/>
    <dgm:cxn modelId="{2D507A34-1F93-49CA-856E-C938210A048E}" type="presParOf" srcId="{3E7FBCE6-28E7-42E9-80EB-012DCE3681E8}" destId="{632658B1-3A99-4CE0-AE88-12A422434B4E}" srcOrd="0" destOrd="0" presId="urn:microsoft.com/office/officeart/2005/8/layout/hProcess3"/>
    <dgm:cxn modelId="{DE1DD06D-CC0B-47D3-B7D4-C627500457AA}" type="presParOf" srcId="{3E7FBCE6-28E7-42E9-80EB-012DCE3681E8}" destId="{E9BB8D71-D0E7-4EF4-B64C-457668C37441}" srcOrd="1" destOrd="0" presId="urn:microsoft.com/office/officeart/2005/8/layout/hProcess3"/>
    <dgm:cxn modelId="{B6916D40-B9F7-4D08-B7DD-954E329A3EA5}" type="presParOf" srcId="{E9BB8D71-D0E7-4EF4-B64C-457668C37441}" destId="{2FDBB7CD-0DCD-48BF-8E92-1B8B43C8DDDE}" srcOrd="0" destOrd="0" presId="urn:microsoft.com/office/officeart/2005/8/layout/hProcess3"/>
    <dgm:cxn modelId="{79F4B56A-9C2C-4518-A7E6-8161C70F03BA}" type="presParOf" srcId="{E9BB8D71-D0E7-4EF4-B64C-457668C37441}" destId="{4CA37E5F-57CE-4B53-A90F-F307C92D519B}" srcOrd="1" destOrd="0" presId="urn:microsoft.com/office/officeart/2005/8/layout/hProcess3"/>
    <dgm:cxn modelId="{990BB7A3-A57F-4A0D-A10D-26127AE3CDF8}" type="presParOf" srcId="{E9BB8D71-D0E7-4EF4-B64C-457668C37441}" destId="{582E7AEE-CA4D-4982-8869-A49DCA5FED73}" srcOrd="2" destOrd="0" presId="urn:microsoft.com/office/officeart/2005/8/layout/hProcess3"/>
    <dgm:cxn modelId="{53B35017-A527-4843-9666-A7A1BBD4AD9F}" type="presParOf" srcId="{E9BB8D71-D0E7-4EF4-B64C-457668C37441}" destId="{485413E7-87CB-4836-A67A-B9D91F00E342}" srcOrd="3" destOrd="0" presId="urn:microsoft.com/office/officeart/2005/8/layout/hProcess3"/>
    <dgm:cxn modelId="{2CCD705F-1D8D-4B16-8883-503B253FF522}" type="presParOf" srcId="{3E7FBCE6-28E7-42E9-80EB-012DCE3681E8}" destId="{DDC670B5-6256-462D-ADE3-C4B862F2610E}" srcOrd="2" destOrd="0" presId="urn:microsoft.com/office/officeart/2005/8/layout/hProcess3"/>
    <dgm:cxn modelId="{973290E7-D548-4635-86C0-20B5D26B44CC}" type="presParOf" srcId="{3E7FBCE6-28E7-42E9-80EB-012DCE3681E8}" destId="{62C4A505-C192-473A-AC14-DEF4C37B73D6}" srcOrd="3" destOrd="0" presId="urn:microsoft.com/office/officeart/2005/8/layout/hProcess3"/>
    <dgm:cxn modelId="{0BF2359C-820C-4EEC-B113-8AA7D00AA056}" type="presParOf" srcId="{3E7FBCE6-28E7-42E9-80EB-012DCE3681E8}" destId="{09A00894-479B-4B38-AA31-4C0C23583D6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00894-479B-4B38-AA31-4C0C23583D62}">
      <dsp:nvSpPr>
        <dsp:cNvPr id="0" name=""/>
        <dsp:cNvSpPr/>
      </dsp:nvSpPr>
      <dsp:spPr bwMode="white">
        <a:xfrm>
          <a:off x="0" y="0"/>
          <a:ext cx="2322074" cy="151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</dsp:sp>
    <dsp:sp modelId="{4CA37E5F-57CE-4B53-A90F-F307C92D519B}">
      <dsp:nvSpPr>
        <dsp:cNvPr id="0" name=""/>
        <dsp:cNvSpPr/>
      </dsp:nvSpPr>
      <dsp:spPr bwMode="white">
        <a:xfrm>
          <a:off x="52745" y="403723"/>
          <a:ext cx="1904101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0" tIns="213360" rIns="0" bIns="2133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b="1" kern="1200" dirty="0" err="1">
              <a:solidFill>
                <a:schemeClr val="tx1"/>
              </a:solidFill>
            </a:rPr>
            <a:t>Bilateral</a:t>
          </a:r>
          <a:r>
            <a:rPr lang="it-IT" sz="3600" b="1" kern="1200" dirty="0">
              <a:solidFill>
                <a:schemeClr val="tx1"/>
              </a:solidFill>
            </a:rPr>
            <a:t> filtering</a:t>
          </a:r>
          <a:endParaRPr lang="en-GB" sz="3600" b="1" kern="1200" dirty="0">
            <a:solidFill>
              <a:schemeClr val="tx1"/>
            </a:solidFill>
          </a:endParaRPr>
        </a:p>
      </dsp:txBody>
      <dsp:txXfrm>
        <a:off x="52745" y="403723"/>
        <a:ext cx="1904101" cy="75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16BCA-C48D-4E80-985A-E4D6340953A0}" type="datetimeFigureOut">
              <a:rPr lang="en-GB" smtClean="0"/>
              <a:t>25/07/2022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4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5.mp4"/><Relationship Id="rId7" Type="http://schemas.openxmlformats.org/officeDocument/2006/relationships/image" Target="../media/image4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jpeg"/><Relationship Id="rId11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png"/><Relationship Id="rId4" Type="http://schemas.openxmlformats.org/officeDocument/2006/relationships/video" Target="../media/media5.mp4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microsoft.com/office/2007/relationships/diagramDrawing" Target="../diagrams/drawing1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Car parking 3.0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578371" y="1007167"/>
            <a:ext cx="8295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realize</a:t>
            </a:r>
            <a:r>
              <a:rPr lang="it-IT" dirty="0"/>
              <a:t> a code </a:t>
            </a:r>
            <a:r>
              <a:rPr lang="it-IT" dirty="0" err="1"/>
              <a:t>that</a:t>
            </a:r>
            <a:r>
              <a:rPr lang="it-IT" dirty="0"/>
              <a:t> simulate a </a:t>
            </a:r>
            <a:r>
              <a:rPr lang="it-IT" dirty="0" err="1"/>
              <a:t>quite</a:t>
            </a:r>
            <a:r>
              <a:rPr lang="it-IT" dirty="0"/>
              <a:t> smart parking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Recognize</a:t>
            </a:r>
            <a:r>
              <a:rPr lang="it-IT" dirty="0"/>
              <a:t> car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of the </a:t>
            </a:r>
            <a:r>
              <a:rPr lang="it-IT" dirty="0" err="1"/>
              <a:t>veichle</a:t>
            </a:r>
            <a:r>
              <a:rPr lang="it-IT" dirty="0"/>
              <a:t> inside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From a camera put on the top, </a:t>
            </a:r>
            <a:r>
              <a:rPr lang="it-IT" dirty="0" err="1"/>
              <a:t>counting</a:t>
            </a:r>
            <a:r>
              <a:rPr lang="it-IT" dirty="0"/>
              <a:t> in </a:t>
            </a:r>
            <a:r>
              <a:rPr lang="it-IT" dirty="0" err="1"/>
              <a:t>real</a:t>
            </a:r>
            <a:r>
              <a:rPr lang="it-IT" dirty="0"/>
              <a:t> time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/>
              <a:t>Wich</a:t>
            </a:r>
            <a:r>
              <a:rPr lang="it-IT" dirty="0"/>
              <a:t> park are </a:t>
            </a:r>
            <a:r>
              <a:rPr lang="it-IT" dirty="0" err="1"/>
              <a:t>taken</a:t>
            </a:r>
            <a:endParaRPr lang="it-IT" dirty="0"/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The parking </a:t>
            </a:r>
            <a:r>
              <a:rPr lang="it-IT" dirty="0" err="1"/>
              <a:t>available</a:t>
            </a:r>
            <a:endParaRPr lang="it-IT" dirty="0"/>
          </a:p>
        </p:txBody>
      </p:sp>
      <p:pic>
        <p:nvPicPr>
          <p:cNvPr id="11" name="carPa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6301" y="2162597"/>
            <a:ext cx="5377259" cy="350690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40" y="2923490"/>
            <a:ext cx="2691239" cy="1985122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694177" y="5314122"/>
            <a:ext cx="305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Photo </a:t>
            </a:r>
            <a:r>
              <a:rPr lang="it-IT" dirty="0" err="1"/>
              <a:t>taken</a:t>
            </a:r>
            <a:r>
              <a:rPr lang="it-IT" dirty="0"/>
              <a:t> from </a:t>
            </a:r>
            <a:r>
              <a:rPr lang="it-IT" dirty="0" err="1"/>
              <a:t>enter</a:t>
            </a:r>
            <a:endParaRPr lang="en-GB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5923722" y="6056243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of the parking from the top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Parking counter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842053" y="754603"/>
            <a:ext cx="829586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part of the project </a:t>
            </a:r>
            <a:r>
              <a:rPr lang="it-IT" dirty="0" err="1"/>
              <a:t>consist</a:t>
            </a:r>
            <a:r>
              <a:rPr lang="it-IT" dirty="0"/>
              <a:t> to </a:t>
            </a:r>
            <a:r>
              <a:rPr lang="it-IT" dirty="0" err="1"/>
              <a:t>count</a:t>
            </a:r>
            <a:r>
              <a:rPr lang="it-IT" dirty="0"/>
              <a:t> the parking places in </a:t>
            </a:r>
            <a:r>
              <a:rPr lang="it-IT" dirty="0" err="1"/>
              <a:t>real</a:t>
            </a:r>
            <a:r>
              <a:rPr lang="it-IT" dirty="0"/>
              <a:t> time video with an interactive code.  </a:t>
            </a:r>
          </a:p>
          <a:p>
            <a:endParaRPr lang="it-IT" dirty="0"/>
          </a:p>
          <a:p>
            <a:pPr lvl="1"/>
            <a:endParaRPr lang="en-GB" dirty="0"/>
          </a:p>
        </p:txBody>
      </p:sp>
      <p:pic>
        <p:nvPicPr>
          <p:cNvPr id="2" name="carPa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7245" y="1509205"/>
            <a:ext cx="6469021" cy="4218926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694055" y="2557780"/>
            <a:ext cx="37128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 codes have been used</a:t>
            </a:r>
            <a:r>
              <a:rPr lang="en-GB" dirty="0"/>
              <a:t>:</a:t>
            </a:r>
          </a:p>
          <a:p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to select existing</a:t>
            </a:r>
            <a:r>
              <a:rPr lang="it-IT" altLang="en-GB" dirty="0"/>
              <a:t> </a:t>
            </a:r>
            <a:r>
              <a:rPr lang="en-GB" dirty="0"/>
              <a:t>parking </a:t>
            </a:r>
            <a:r>
              <a:rPr lang="it-IT" dirty="0"/>
              <a:t>slots</a:t>
            </a:r>
            <a:endParaRPr lang="en-GB" dirty="0"/>
          </a:p>
          <a:p>
            <a:pPr marL="800100" lvl="1" indent="-342900">
              <a:buFont typeface="+mj-lt"/>
              <a:buAutoNum type="arabicPeriod"/>
            </a:pPr>
            <a:r>
              <a:rPr lang="it-IT" altLang="en-GB" dirty="0"/>
              <a:t>for c</a:t>
            </a:r>
            <a:r>
              <a:rPr lang="en-GB" dirty="0"/>
              <a:t>ounting in real time </a:t>
            </a:r>
            <a:r>
              <a:rPr lang="it-IT" altLang="en-GB" dirty="0"/>
              <a:t>the number of free spaces</a:t>
            </a:r>
            <a:endParaRPr lang="en-GB" dirty="0"/>
          </a:p>
          <a:p>
            <a:pPr lvl="1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parking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slots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1825418"/>
            <a:ext cx="5814505" cy="380585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644" y="947858"/>
            <a:ext cx="4684107" cy="3044233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861989" y="5947489"/>
            <a:ext cx="481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a photo of the </a:t>
            </a:r>
            <a:r>
              <a:rPr lang="it-IT" dirty="0" err="1"/>
              <a:t>entire</a:t>
            </a:r>
            <a:r>
              <a:rPr lang="it-IT" dirty="0"/>
              <a:t> parking</a:t>
            </a:r>
            <a:endParaRPr lang="en-GB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6956365" y="4371777"/>
            <a:ext cx="468410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pick</a:t>
            </a:r>
            <a:r>
              <a:rPr lang="it-IT" dirty="0"/>
              <a:t> 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parking with the mouse</a:t>
            </a:r>
            <a:endParaRPr lang="en-GB" dirty="0"/>
          </a:p>
        </p:txBody>
      </p:sp>
      <p:sp>
        <p:nvSpPr>
          <p:cNvPr id="26" name="Freccia in giù 25"/>
          <p:cNvSpPr/>
          <p:nvPr/>
        </p:nvSpPr>
        <p:spPr>
          <a:xfrm>
            <a:off x="8364752" y="4891405"/>
            <a:ext cx="302170" cy="598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asellaDiTesto 26"/>
          <p:cNvSpPr txBox="1"/>
          <p:nvPr/>
        </p:nvSpPr>
        <p:spPr>
          <a:xfrm>
            <a:off x="6956365" y="5618922"/>
            <a:ext cx="400318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the configuration into</a:t>
            </a:r>
            <a:r>
              <a:rPr lang="it-IT" dirty="0"/>
              <a:t> a file to export </a:t>
            </a:r>
            <a:r>
              <a:rPr lang="it-IT" dirty="0" err="1"/>
              <a:t>to the next program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576513" y="3975654"/>
            <a:ext cx="722371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 1: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5301973" y="44902"/>
            <a:ext cx="6102626" cy="568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3100" b="1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sym typeface="+mn-ea"/>
              </a:rPr>
              <a:t>Select </a:t>
            </a:r>
            <a:r>
              <a:rPr lang="it-IT" sz="3100" b="1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sym typeface="+mn-ea"/>
              </a:rPr>
              <a:t>parking </a:t>
            </a:r>
            <a:r>
              <a:rPr lang="it-IT" sz="3100" b="1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sym typeface="+mn-ea"/>
              </a:rPr>
              <a:t>slots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13" y="866775"/>
            <a:ext cx="4772025" cy="2562225"/>
          </a:xfrm>
          <a:prstGeom prst="rect">
            <a:avLst/>
          </a:prstGeom>
        </p:spPr>
      </p:pic>
      <p:sp>
        <p:nvSpPr>
          <p:cNvPr id="23" name="CasellaDiTesto 22"/>
          <p:cNvSpPr txBox="1"/>
          <p:nvPr/>
        </p:nvSpPr>
        <p:spPr>
          <a:xfrm>
            <a:off x="576513" y="4518991"/>
            <a:ext cx="708324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Import </a:t>
            </a:r>
            <a:r>
              <a:rPr lang="it-IT" dirty="0" err="1"/>
              <a:t>necessary</a:t>
            </a:r>
            <a:r>
              <a:rPr lang="it-IT" dirty="0"/>
              <a:t> </a:t>
            </a:r>
            <a:r>
              <a:rPr lang="it-IT" dirty="0" err="1"/>
              <a:t>libraries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Create</a:t>
            </a:r>
            <a:r>
              <a:rPr lang="it-IT" dirty="0"/>
              <a:t> a </a:t>
            </a:r>
            <a:r>
              <a:rPr lang="it-IT" dirty="0" err="1"/>
              <a:t>rectangle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dimesion</a:t>
            </a:r>
            <a:r>
              <a:rPr lang="it-IT" dirty="0"/>
              <a:t> of the parking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Load the photo of the parking </a:t>
            </a:r>
            <a:endParaRPr lang="en-GB" dirty="0"/>
          </a:p>
        </p:txBody>
      </p:sp>
      <p:pic>
        <p:nvPicPr>
          <p:cNvPr id="25" name="Immagin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317" y="1980646"/>
            <a:ext cx="1247775" cy="628650"/>
          </a:xfrm>
          <a:prstGeom prst="rect">
            <a:avLst/>
          </a:prstGeom>
        </p:spPr>
      </p:pic>
      <p:sp>
        <p:nvSpPr>
          <p:cNvPr id="26" name="CasellaDiTesto 25"/>
          <p:cNvSpPr txBox="1"/>
          <p:nvPr/>
        </p:nvSpPr>
        <p:spPr>
          <a:xfrm>
            <a:off x="8892016" y="2721453"/>
            <a:ext cx="202758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rectangle indicating a single parking slot</a:t>
            </a:r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Select parking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slots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10" y="1723084"/>
            <a:ext cx="6344064" cy="4325498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7311641" y="1509205"/>
            <a:ext cx="43730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 OF CODE 1: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select</a:t>
            </a:r>
            <a:r>
              <a:rPr lang="it-IT" dirty="0"/>
              <a:t> parking slot with the mouse in the photo, </a:t>
            </a:r>
            <a:r>
              <a:rPr lang="it-IT" dirty="0" err="1"/>
              <a:t>upper</a:t>
            </a:r>
            <a:r>
              <a:rPr lang="it-IT" dirty="0"/>
              <a:t> </a:t>
            </a:r>
            <a:r>
              <a:rPr lang="it-IT" dirty="0" err="1"/>
              <a:t>left</a:t>
            </a:r>
            <a:r>
              <a:rPr lang="it-IT" dirty="0"/>
              <a:t> corner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</a:t>
            </a:r>
            <a:r>
              <a:rPr lang="it-IT" dirty="0" err="1"/>
              <a:t>Sx_button</a:t>
            </a:r>
            <a:r>
              <a:rPr lang="it-IT" dirty="0"/>
              <a:t>  to </a:t>
            </a:r>
            <a:r>
              <a:rPr lang="it-IT" dirty="0" err="1"/>
              <a:t>mark</a:t>
            </a:r>
            <a:r>
              <a:rPr lang="it-IT" dirty="0"/>
              <a:t> zone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</a:t>
            </a:r>
            <a:r>
              <a:rPr lang="it-IT" dirty="0" err="1"/>
              <a:t>Dx_button</a:t>
            </a:r>
            <a:r>
              <a:rPr lang="it-IT" dirty="0"/>
              <a:t> to delete zone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marked</a:t>
            </a:r>
            <a:r>
              <a:rPr lang="it-IT" dirty="0"/>
              <a:t> (</a:t>
            </a:r>
            <a:r>
              <a:rPr lang="it-IT" dirty="0" err="1"/>
              <a:t>wrong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Save</a:t>
            </a:r>
            <a:r>
              <a:rPr lang="it-IT" dirty="0"/>
              <a:t> position </a:t>
            </a:r>
            <a:r>
              <a:rPr lang="it-IT" dirty="0" err="1"/>
              <a:t>marked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file </a:t>
            </a:r>
            <a:r>
              <a:rPr lang="it-IT" dirty="0" err="1"/>
              <a:t>named</a:t>
            </a:r>
            <a:r>
              <a:rPr lang="it-IT" dirty="0"/>
              <a:t>   « </a:t>
            </a:r>
            <a:r>
              <a:rPr lang="it-IT" dirty="0" err="1"/>
              <a:t>CarParkPos</a:t>
            </a:r>
            <a:r>
              <a:rPr lang="it-IT" dirty="0"/>
              <a:t> 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 Finally show parking image and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</a:t>
            </a:r>
            <a:r>
              <a:rPr lang="it-IT" dirty="0" err="1"/>
              <a:t>indicating avaery parking slot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program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1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28" y="753832"/>
            <a:ext cx="7636163" cy="486508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3764961" y="5725946"/>
            <a:ext cx="537903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output of the first </a:t>
            </a:r>
            <a:r>
              <a:rPr lang="it-IT" dirty="0" err="1"/>
              <a:t>program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counter parking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space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2" name="20220720-1707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3449" y="1003565"/>
            <a:ext cx="4412777" cy="2816154"/>
          </a:xfrm>
          <a:prstGeom prst="rect">
            <a:avLst/>
          </a:prstGeom>
        </p:spPr>
      </p:pic>
      <p:pic>
        <p:nvPicPr>
          <p:cNvPr id="6" name="carPark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1094" y="2020923"/>
            <a:ext cx="4318102" cy="281615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863498" y="5023438"/>
            <a:ext cx="431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Starting</a:t>
            </a:r>
            <a:r>
              <a:rPr lang="it-IT" dirty="0"/>
              <a:t> from the video of the parking</a:t>
            </a:r>
            <a:endParaRPr lang="en-GB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6543449" y="4081669"/>
            <a:ext cx="4412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overlap</a:t>
            </a:r>
            <a:r>
              <a:rPr lang="it-IT" dirty="0"/>
              <a:t> the file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early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in the video the zone of parking.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manipulate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zone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car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present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 in order to </a:t>
            </a:r>
            <a:r>
              <a:rPr lang="it-IT" dirty="0" err="1"/>
              <a:t>count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Separation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parking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2117578"/>
            <a:ext cx="7058025" cy="3600450"/>
          </a:xfrm>
          <a:prstGeom prst="rect">
            <a:avLst/>
          </a:prstGeom>
        </p:spPr>
      </p:pic>
      <p:pic>
        <p:nvPicPr>
          <p:cNvPr id="14" name="20220720-1745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7751" y="3917803"/>
            <a:ext cx="3429000" cy="1619250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1683026" y="1099930"/>
            <a:ext cx="5897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separete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parkin</a:t>
            </a:r>
            <a:r>
              <a:rPr lang="it-IT" dirty="0"/>
              <a:t> in a small </a:t>
            </a:r>
            <a:r>
              <a:rPr lang="it-IT" dirty="0" err="1"/>
              <a:t>portion</a:t>
            </a:r>
            <a:r>
              <a:rPr lang="it-IT" dirty="0"/>
              <a:t> of video to </a:t>
            </a:r>
            <a:r>
              <a:rPr lang="it-IT" dirty="0" err="1"/>
              <a:t>manipulate</a:t>
            </a:r>
            <a:r>
              <a:rPr lang="it-IT" dirty="0"/>
              <a:t> </a:t>
            </a:r>
            <a:r>
              <a:rPr lang="it-IT" dirty="0" err="1"/>
              <a:t>it</a:t>
            </a:r>
            <a:endParaRPr lang="en-GB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8878694" y="3548471"/>
            <a:ext cx="332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output</a:t>
            </a:r>
            <a:endParaRPr lang="en-GB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8067751" y="1583582"/>
            <a:ext cx="39499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 OF CODE: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Inside </a:t>
            </a:r>
            <a:r>
              <a:rPr lang="it-IT" dirty="0" err="1"/>
              <a:t>checkParkingSpace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portion</a:t>
            </a:r>
            <a:r>
              <a:rPr lang="it-IT" dirty="0"/>
              <a:t> of the video of </a:t>
            </a:r>
            <a:r>
              <a:rPr lang="it-IT" dirty="0" err="1"/>
              <a:t>each</a:t>
            </a:r>
            <a:r>
              <a:rPr lang="it-IT" dirty="0"/>
              <a:t> parking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49C852F6-15D4-C628-EF8A-75314016CA9F}"/>
              </a:ext>
            </a:extLst>
          </p:cNvPr>
          <p:cNvSpPr/>
          <p:nvPr/>
        </p:nvSpPr>
        <p:spPr>
          <a:xfrm>
            <a:off x="328474" y="3630967"/>
            <a:ext cx="6977847" cy="303616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dk1"/>
          </a:lnRef>
          <a:fillRef idx="100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Manipulation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and counter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388110" y="685165"/>
            <a:ext cx="59182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Filter image to black and white (</a:t>
            </a:r>
            <a:r>
              <a:rPr lang="it-IT" dirty="0" err="1"/>
              <a:t>binary</a:t>
            </a:r>
            <a:r>
              <a:rPr lang="it-IT" dirty="0"/>
              <a:t> image)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Add some filters to better manipulate the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sym typeface="+mn-ea"/>
              </a:rPr>
              <a:t>Gaussian</a:t>
            </a:r>
            <a:r>
              <a:rPr lang="it-IT" dirty="0">
                <a:sym typeface="+mn-ea"/>
              </a:rPr>
              <a:t> </a:t>
            </a:r>
            <a:r>
              <a:rPr lang="it-IT" dirty="0" err="1">
                <a:sym typeface="+mn-ea"/>
              </a:rPr>
              <a:t>blur</a:t>
            </a:r>
            <a:r>
              <a:rPr lang="it-IT" dirty="0">
                <a:sym typeface="+mn-ea"/>
              </a:rPr>
              <a:t>   --&gt;   </a:t>
            </a:r>
            <a:r>
              <a:rPr lang="it-IT" dirty="0" err="1">
                <a:sym typeface="+mn-ea"/>
              </a:rPr>
              <a:t>smoothens</a:t>
            </a:r>
            <a:r>
              <a:rPr lang="it-IT" dirty="0">
                <a:sym typeface="+mn-ea"/>
              </a:rPr>
              <a:t> the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sym typeface="+mn-ea"/>
              </a:rPr>
              <a:t>medianBlur</a:t>
            </a:r>
            <a:r>
              <a:rPr lang="it-IT" dirty="0">
                <a:sym typeface="+mn-ea"/>
              </a:rPr>
              <a:t>       --&gt;  to </a:t>
            </a:r>
            <a:r>
              <a:rPr lang="it-IT" dirty="0" err="1">
                <a:sym typeface="+mn-ea"/>
              </a:rPr>
              <a:t>remove</a:t>
            </a:r>
            <a:r>
              <a:rPr lang="it-IT" dirty="0">
                <a:sym typeface="+mn-ea"/>
              </a:rPr>
              <a:t> a </a:t>
            </a:r>
            <a:r>
              <a:rPr lang="it-IT" dirty="0" err="1">
                <a:sym typeface="+mn-ea"/>
              </a:rPr>
              <a:t>little</a:t>
            </a:r>
            <a:r>
              <a:rPr lang="it-IT" dirty="0">
                <a:sym typeface="+mn-ea"/>
              </a:rPr>
              <a:t> bit </a:t>
            </a:r>
            <a:r>
              <a:rPr lang="it-IT" dirty="0" err="1">
                <a:sym typeface="+mn-ea"/>
              </a:rPr>
              <a:t>salt</a:t>
            </a:r>
            <a:r>
              <a:rPr lang="it-IT" dirty="0">
                <a:sym typeface="+mn-ea"/>
              </a:rPr>
              <a:t> and 			              </a:t>
            </a:r>
            <a:r>
              <a:rPr lang="it-IT" dirty="0" err="1">
                <a:sym typeface="+mn-ea"/>
              </a:rPr>
              <a:t>pepper</a:t>
            </a:r>
            <a:r>
              <a:rPr lang="it-IT" dirty="0">
                <a:sym typeface="+mn-ea"/>
              </a:rPr>
              <a:t> </a:t>
            </a:r>
            <a:r>
              <a:rPr lang="it-IT" dirty="0" err="1">
                <a:sym typeface="+mn-ea"/>
              </a:rPr>
              <a:t>noise</a:t>
            </a:r>
            <a:endParaRPr lang="it-IT" dirty="0">
              <a:sym typeface="+mn-ea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sym typeface="+mn-ea"/>
              </a:rPr>
              <a:t>Count</a:t>
            </a:r>
            <a:r>
              <a:rPr lang="it-IT" dirty="0">
                <a:sym typeface="+mn-ea"/>
              </a:rPr>
              <a:t> white pixels of </a:t>
            </a:r>
            <a:r>
              <a:rPr lang="it-IT" dirty="0" err="1">
                <a:sym typeface="+mn-ea"/>
              </a:rPr>
              <a:t>every</a:t>
            </a:r>
            <a:r>
              <a:rPr lang="it-IT" dirty="0">
                <a:sym typeface="+mn-ea"/>
              </a:rPr>
              <a:t> parking </a:t>
            </a:r>
            <a:r>
              <a:rPr lang="it-IT" dirty="0" err="1">
                <a:sym typeface="+mn-ea"/>
              </a:rPr>
              <a:t>region</a:t>
            </a:r>
            <a:r>
              <a:rPr lang="it-IT" dirty="0">
                <a:sym typeface="+mn-ea"/>
              </a:rPr>
              <a:t>: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dirty="0">
                <a:sym typeface="+mn-ea"/>
              </a:rPr>
              <a:t>Pixel  &gt;  </a:t>
            </a:r>
            <a:r>
              <a:rPr lang="it-IT" dirty="0" err="1">
                <a:sym typeface="+mn-ea"/>
              </a:rPr>
              <a:t>threshold</a:t>
            </a:r>
            <a:r>
              <a:rPr lang="it-IT" dirty="0">
                <a:sym typeface="+mn-ea"/>
              </a:rPr>
              <a:t> (900)    --&gt;    parking </a:t>
            </a:r>
            <a:r>
              <a:rPr lang="it-IT" dirty="0" err="1">
                <a:sym typeface="+mn-ea"/>
              </a:rPr>
              <a:t>taken</a:t>
            </a:r>
            <a:r>
              <a:rPr lang="it-IT" dirty="0">
                <a:sym typeface="+mn-ea"/>
              </a:rPr>
              <a:t> 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it-IT" dirty="0">
                <a:sym typeface="+mn-ea"/>
              </a:rPr>
              <a:t>Pixel  &lt;  </a:t>
            </a:r>
            <a:r>
              <a:rPr lang="it-IT" dirty="0" err="1">
                <a:sym typeface="+mn-ea"/>
              </a:rPr>
              <a:t>threshold</a:t>
            </a:r>
            <a:r>
              <a:rPr lang="it-IT" dirty="0">
                <a:sym typeface="+mn-ea"/>
              </a:rPr>
              <a:t> (900)    --&gt;    free parking</a:t>
            </a:r>
            <a:endParaRPr lang="it-IT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it-IT" dirty="0">
                <a:sym typeface="+mn-ea"/>
              </a:rPr>
              <a:t>Sum </a:t>
            </a:r>
            <a:r>
              <a:rPr lang="en-GB" dirty="0">
                <a:sym typeface="+mn-ea"/>
              </a:rPr>
              <a:t>every </a:t>
            </a:r>
            <a:r>
              <a:rPr lang="it-IT" altLang="en-GB" dirty="0">
                <a:sym typeface="+mn-ea"/>
              </a:rPr>
              <a:t> parking region</a:t>
            </a:r>
            <a:r>
              <a:rPr lang="en-GB" dirty="0">
                <a:sym typeface="+mn-ea"/>
              </a:rPr>
              <a:t> </a:t>
            </a:r>
            <a:r>
              <a:rPr lang="it-IT" altLang="en-GB" dirty="0">
                <a:sym typeface="+mn-ea"/>
              </a:rPr>
              <a:t>which </a:t>
            </a:r>
            <a:r>
              <a:rPr lang="en-GB" dirty="0">
                <a:sym typeface="+mn-ea"/>
              </a:rPr>
              <a:t>ha</a:t>
            </a:r>
            <a:r>
              <a:rPr lang="it-IT" altLang="en-GB" dirty="0">
                <a:sym typeface="+mn-ea"/>
              </a:rPr>
              <a:t>s number of white     </a:t>
            </a:r>
            <a:r>
              <a:rPr lang="en-GB" dirty="0">
                <a:sym typeface="+mn-ea"/>
              </a:rPr>
              <a:t> </a:t>
            </a:r>
            <a:r>
              <a:rPr lang="it-IT" altLang="en-GB" dirty="0">
                <a:sym typeface="+mn-ea"/>
              </a:rPr>
              <a:t>     </a:t>
            </a:r>
            <a:r>
              <a:rPr lang="en-GB" dirty="0">
                <a:sym typeface="+mn-ea"/>
              </a:rPr>
              <a:t>pixel</a:t>
            </a:r>
            <a:r>
              <a:rPr lang="it-IT" altLang="en-GB" dirty="0">
                <a:sym typeface="+mn-ea"/>
              </a:rPr>
              <a:t>s</a:t>
            </a:r>
            <a:r>
              <a:rPr lang="en-GB" dirty="0">
                <a:sym typeface="+mn-ea"/>
              </a:rPr>
              <a:t>  &gt;  threshold</a:t>
            </a:r>
            <a:endParaRPr lang="it-IT" dirty="0"/>
          </a:p>
        </p:txBody>
      </p:sp>
      <p:pic>
        <p:nvPicPr>
          <p:cNvPr id="2" name="20220720-1810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69925" y="804944"/>
            <a:ext cx="4123516" cy="2624056"/>
          </a:xfrm>
          <a:prstGeom prst="rect">
            <a:avLst/>
          </a:prstGeom>
        </p:spPr>
      </p:pic>
      <p:pic>
        <p:nvPicPr>
          <p:cNvPr id="6" name="20220720-18225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69925" y="4062020"/>
            <a:ext cx="4123516" cy="260511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27" y="4374693"/>
            <a:ext cx="6433724" cy="155559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827" y="3774611"/>
            <a:ext cx="3380981" cy="50601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827" y="6013765"/>
            <a:ext cx="6647964" cy="506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538330" y="1789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2" name="20220720-18451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5973" y="1000999"/>
            <a:ext cx="8464792" cy="5448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License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plate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recognize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7" y="2308983"/>
            <a:ext cx="5085135" cy="1120017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8" y="3836505"/>
            <a:ext cx="5310420" cy="266115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578371" y="1007167"/>
            <a:ext cx="829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in </a:t>
            </a:r>
            <a:r>
              <a:rPr lang="it-IT" dirty="0" err="1"/>
              <a:t>phyton</a:t>
            </a:r>
            <a:r>
              <a:rPr lang="it-IT" dirty="0"/>
              <a:t>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colab</a:t>
            </a:r>
            <a:r>
              <a:rPr lang="it-IT" dirty="0"/>
              <a:t>, a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usefull</a:t>
            </a:r>
            <a:r>
              <a:rPr lang="it-IT" dirty="0"/>
              <a:t> ide </a:t>
            </a:r>
            <a:r>
              <a:rPr lang="it-IT" dirty="0" err="1"/>
              <a:t>implemented</a:t>
            </a:r>
            <a:r>
              <a:rPr lang="it-IT" dirty="0"/>
              <a:t>  by </a:t>
            </a:r>
            <a:r>
              <a:rPr lang="it-IT" dirty="0" err="1"/>
              <a:t>google</a:t>
            </a:r>
            <a:r>
              <a:rPr lang="it-IT" dirty="0"/>
              <a:t>.  </a:t>
            </a:r>
            <a:endParaRPr lang="en-GB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6202017" y="2308983"/>
            <a:ext cx="4758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, a library for CV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traslate a word inside a photo in a </a:t>
            </a:r>
            <a:r>
              <a:rPr lang="it-IT" dirty="0" err="1"/>
              <a:t>string</a:t>
            </a:r>
            <a:r>
              <a:rPr lang="it-IT" dirty="0"/>
              <a:t> var.</a:t>
            </a:r>
            <a:endParaRPr lang="en-GB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515100" y="4843914"/>
            <a:ext cx="444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import the </a:t>
            </a:r>
            <a:r>
              <a:rPr lang="en-US" dirty="0"/>
              <a:t>necessary</a:t>
            </a:r>
            <a:r>
              <a:rPr lang="it-IT" dirty="0"/>
              <a:t> library </a:t>
            </a:r>
            <a:r>
              <a:rPr lang="it-IT" dirty="0" err="1"/>
              <a:t>usefull</a:t>
            </a:r>
            <a:r>
              <a:rPr lang="it-IT" dirty="0"/>
              <a:t> for </a:t>
            </a:r>
            <a:r>
              <a:rPr lang="it-IT" dirty="0" err="1"/>
              <a:t>our</a:t>
            </a:r>
            <a:r>
              <a:rPr lang="it-IT" dirty="0"/>
              <a:t> project.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Gray scale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26" y="1346557"/>
            <a:ext cx="6495031" cy="221216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610" y="1493445"/>
            <a:ext cx="2462218" cy="181910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81" y="3975654"/>
            <a:ext cx="2616277" cy="1966291"/>
          </a:xfrm>
          <a:prstGeom prst="rect">
            <a:avLst/>
          </a:prstGeom>
        </p:spPr>
      </p:pic>
      <p:sp>
        <p:nvSpPr>
          <p:cNvPr id="2" name="Freccia in giù 1"/>
          <p:cNvSpPr/>
          <p:nvPr/>
        </p:nvSpPr>
        <p:spPr>
          <a:xfrm>
            <a:off x="9413719" y="3387801"/>
            <a:ext cx="199301" cy="5125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/>
          <p:cNvSpPr txBox="1"/>
          <p:nvPr/>
        </p:nvSpPr>
        <p:spPr>
          <a:xfrm>
            <a:off x="8524719" y="97722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INPUT: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8796511" y="6105163"/>
            <a:ext cx="123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9679576" y="3429000"/>
            <a:ext cx="172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GRAY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576513" y="3975654"/>
            <a:ext cx="7223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pPr marL="342900" indent="-342900">
              <a:buAutoNum type="arabicParenR"/>
            </a:pP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import the </a:t>
            </a:r>
            <a:r>
              <a:rPr lang="it-IT" dirty="0" err="1"/>
              <a:t>origin</a:t>
            </a:r>
            <a:r>
              <a:rPr lang="it-IT" dirty="0"/>
              <a:t> image with cv2_library </a:t>
            </a:r>
          </a:p>
          <a:p>
            <a:pPr marL="342900" indent="-342900">
              <a:buAutoNum type="arabicParenR"/>
            </a:pP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converting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image in gray one, </a:t>
            </a:r>
            <a:r>
              <a:rPr lang="it-IT" dirty="0" err="1"/>
              <a:t>applying</a:t>
            </a:r>
            <a:r>
              <a:rPr lang="it-IT" dirty="0"/>
              <a:t> a gray_ filtering in cv2_library </a:t>
            </a:r>
            <a:r>
              <a:rPr lang="it-IT" dirty="0" err="1"/>
              <a:t>using</a:t>
            </a:r>
            <a:r>
              <a:rPr lang="it-IT" dirty="0"/>
              <a:t> the : 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cv2.COLOR_BGR2GRAY </a:t>
            </a:r>
            <a:r>
              <a:rPr lang="en-GB" dirty="0"/>
              <a:t>code </a:t>
            </a:r>
          </a:p>
          <a:p>
            <a:r>
              <a:rPr lang="en-GB" dirty="0"/>
              <a:t>This simplify canny edge detection to detect the edges</a:t>
            </a:r>
          </a:p>
          <a:p>
            <a:pPr marL="342900" indent="-342900">
              <a:buFontTx/>
              <a:buAutoNum type="arabicParenR"/>
            </a:pPr>
            <a:endParaRPr lang="en-GB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91" y="4624639"/>
            <a:ext cx="269322" cy="230847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91" y="5157941"/>
            <a:ext cx="321639" cy="2777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tesseract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library 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4" y="657018"/>
            <a:ext cx="7610475" cy="266700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625138" y="3412866"/>
            <a:ext cx="73821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Using </a:t>
            </a:r>
            <a:r>
              <a:rPr lang="it-IT" dirty="0" err="1"/>
              <a:t>canny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of the image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With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countours</a:t>
            </a:r>
            <a:r>
              <a:rPr lang="it-IT" dirty="0"/>
              <a:t> </a:t>
            </a:r>
            <a:r>
              <a:rPr lang="it-IT" dirty="0" err="1"/>
              <a:t>applicated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</a:t>
            </a:r>
            <a:r>
              <a:rPr lang="it-IT" dirty="0" err="1"/>
              <a:t>contour</a:t>
            </a:r>
            <a:r>
              <a:rPr lang="it-IT" dirty="0"/>
              <a:t> of the image </a:t>
            </a:r>
            <a:r>
              <a:rPr lang="it-IT" dirty="0" err="1"/>
              <a:t>specifing</a:t>
            </a:r>
            <a:r>
              <a:rPr lang="it-IT" dirty="0"/>
              <a:t> the mode of </a:t>
            </a:r>
            <a:r>
              <a:rPr lang="it-IT" dirty="0" err="1"/>
              <a:t>retrivial</a:t>
            </a:r>
            <a:r>
              <a:rPr lang="it-IT" dirty="0"/>
              <a:t> ( 2’ </a:t>
            </a:r>
            <a:r>
              <a:rPr lang="it-IT" dirty="0" err="1"/>
              <a:t>parameter</a:t>
            </a:r>
            <a:r>
              <a:rPr lang="it-IT" dirty="0"/>
              <a:t>) and the </a:t>
            </a:r>
            <a:r>
              <a:rPr lang="it-IT" dirty="0" err="1"/>
              <a:t>approximation</a:t>
            </a:r>
            <a:r>
              <a:rPr lang="it-IT" dirty="0"/>
              <a:t>  ( 3’ </a:t>
            </a:r>
            <a:r>
              <a:rPr lang="it-IT" dirty="0" err="1"/>
              <a:t>parameter</a:t>
            </a:r>
            <a:r>
              <a:rPr lang="it-IT" dirty="0"/>
              <a:t> )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With </a:t>
            </a:r>
            <a:r>
              <a:rPr lang="it-IT" dirty="0" err="1"/>
              <a:t>sorted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put in order the </a:t>
            </a:r>
            <a:r>
              <a:rPr lang="it-IT" dirty="0" err="1"/>
              <a:t>contours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, </a:t>
            </a:r>
            <a:r>
              <a:rPr lang="it-IT" dirty="0" err="1"/>
              <a:t>deleting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are &lt; 30</a:t>
            </a:r>
          </a:p>
          <a:p>
            <a:pPr algn="just"/>
            <a:endParaRPr lang="it-IT" dirty="0"/>
          </a:p>
          <a:p>
            <a:pPr algn="just"/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initilize</a:t>
            </a:r>
            <a:r>
              <a:rPr lang="it-IT" dirty="0"/>
              <a:t>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by (</a:t>
            </a:r>
            <a:r>
              <a:rPr lang="it-IT" dirty="0" err="1"/>
              <a:t>x+w</a:t>
            </a:r>
            <a:r>
              <a:rPr lang="it-IT" dirty="0"/>
              <a:t>) (</a:t>
            </a:r>
            <a:r>
              <a:rPr lang="it-IT" dirty="0" err="1"/>
              <a:t>y+h</a:t>
            </a:r>
            <a:r>
              <a:rPr lang="it-IT" dirty="0"/>
              <a:t>) coordinate of </a:t>
            </a:r>
            <a:r>
              <a:rPr lang="it-IT" dirty="0" err="1"/>
              <a:t>initial</a:t>
            </a:r>
            <a:r>
              <a:rPr lang="it-IT" dirty="0"/>
              <a:t> image</a:t>
            </a:r>
          </a:p>
          <a:p>
            <a:endParaRPr lang="it-IT" dirty="0"/>
          </a:p>
          <a:p>
            <a:endParaRPr lang="en-GB" dirty="0"/>
          </a:p>
        </p:txBody>
      </p:sp>
      <p:sp>
        <p:nvSpPr>
          <p:cNvPr id="10" name="Rettangolo 9"/>
          <p:cNvSpPr/>
          <p:nvPr/>
        </p:nvSpPr>
        <p:spPr>
          <a:xfrm>
            <a:off x="9289170" y="5454376"/>
            <a:ext cx="914400" cy="93597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/>
          <p:cNvSpPr/>
          <p:nvPr/>
        </p:nvSpPr>
        <p:spPr>
          <a:xfrm>
            <a:off x="10763760" y="5458025"/>
            <a:ext cx="914400" cy="9359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e 13"/>
          <p:cNvSpPr/>
          <p:nvPr/>
        </p:nvSpPr>
        <p:spPr>
          <a:xfrm>
            <a:off x="10723278" y="5414450"/>
            <a:ext cx="80964" cy="87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/>
          <p:cNvSpPr/>
          <p:nvPr/>
        </p:nvSpPr>
        <p:spPr>
          <a:xfrm>
            <a:off x="11622200" y="5414450"/>
            <a:ext cx="96441" cy="87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/>
          <p:cNvSpPr/>
          <p:nvPr/>
        </p:nvSpPr>
        <p:spPr>
          <a:xfrm>
            <a:off x="10723278" y="6351931"/>
            <a:ext cx="100016" cy="84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e 16"/>
          <p:cNvSpPr/>
          <p:nvPr/>
        </p:nvSpPr>
        <p:spPr>
          <a:xfrm>
            <a:off x="11622200" y="6351931"/>
            <a:ext cx="80964" cy="84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74" y="2182991"/>
            <a:ext cx="5143992" cy="2113767"/>
          </a:xfrm>
          <a:prstGeom prst="rect">
            <a:avLst/>
          </a:prstGeom>
        </p:spPr>
      </p:pic>
      <p:sp>
        <p:nvSpPr>
          <p:cNvPr id="20" name="CasellaDiTesto 19"/>
          <p:cNvSpPr txBox="1"/>
          <p:nvPr/>
        </p:nvSpPr>
        <p:spPr>
          <a:xfrm>
            <a:off x="9143999" y="4891492"/>
            <a:ext cx="267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dirty="0">
                <a:solidFill>
                  <a:schemeClr val="accent1">
                    <a:lumMod val="75000"/>
                  </a:schemeClr>
                </a:solidFill>
              </a:rPr>
              <a:t>CHAIN APPROX_SIMPLE</a:t>
            </a:r>
            <a:endParaRPr lang="en-GB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Immagin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94" y="4065090"/>
            <a:ext cx="274344" cy="231668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93" y="4585652"/>
            <a:ext cx="323116" cy="280440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66" y="5597394"/>
            <a:ext cx="441836" cy="307364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42" y="6247094"/>
            <a:ext cx="364659" cy="286518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902" y="6280815"/>
            <a:ext cx="228600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tesseract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library 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51" y="1137557"/>
            <a:ext cx="6153150" cy="20955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687" y="1773791"/>
            <a:ext cx="3225064" cy="823031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8686800" y="1295400"/>
            <a:ext cx="2032000" cy="3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694177" y="3429000"/>
            <a:ext cx="10426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 err="1"/>
              <a:t>Analyzing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countour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 with a for loop</a:t>
            </a:r>
          </a:p>
          <a:p>
            <a:endParaRPr lang="it-IT" dirty="0"/>
          </a:p>
          <a:p>
            <a:r>
              <a:rPr lang="it-IT" dirty="0" err="1"/>
              <a:t>Misuring</a:t>
            </a:r>
            <a:r>
              <a:rPr lang="it-IT" dirty="0"/>
              <a:t> the </a:t>
            </a:r>
            <a:r>
              <a:rPr lang="it-IT" dirty="0" err="1"/>
              <a:t>lenght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with </a:t>
            </a:r>
            <a:r>
              <a:rPr lang="it-IT" dirty="0" err="1"/>
              <a:t>arc</a:t>
            </a:r>
            <a:r>
              <a:rPr lang="it-IT" dirty="0"/>
              <a:t> </a:t>
            </a:r>
            <a:r>
              <a:rPr lang="it-IT" dirty="0" err="1"/>
              <a:t>lenght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And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approxPolyDP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in </a:t>
            </a:r>
            <a:r>
              <a:rPr lang="it-IT" dirty="0" err="1"/>
              <a:t>contours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figures</a:t>
            </a:r>
            <a:r>
              <a:rPr lang="it-IT" dirty="0"/>
              <a:t> like </a:t>
            </a:r>
            <a:r>
              <a:rPr lang="it-IT" dirty="0" err="1"/>
              <a:t>rectangular</a:t>
            </a:r>
            <a:r>
              <a:rPr lang="it-IT" dirty="0"/>
              <a:t> with 0,01 </a:t>
            </a:r>
            <a:r>
              <a:rPr lang="it-IT" dirty="0" err="1"/>
              <a:t>precision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the </a:t>
            </a:r>
            <a:r>
              <a:rPr lang="it-IT" dirty="0" err="1"/>
              <a:t>the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of the </a:t>
            </a:r>
            <a:r>
              <a:rPr lang="it-IT" dirty="0" err="1"/>
              <a:t>original</a:t>
            </a:r>
            <a:r>
              <a:rPr lang="it-IT" dirty="0"/>
              <a:t> image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rectangle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</a:t>
            </a:r>
            <a:r>
              <a:rPr lang="it-IT" dirty="0" err="1"/>
              <a:t>coordinates</a:t>
            </a:r>
            <a:r>
              <a:rPr lang="it-IT" dirty="0"/>
              <a:t> in the </a:t>
            </a:r>
            <a:r>
              <a:rPr lang="it-IT" dirty="0" err="1"/>
              <a:t>datas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.</a:t>
            </a:r>
            <a:endParaRPr lang="en-GB" dirty="0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6" y="4071937"/>
            <a:ext cx="266700" cy="219075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25" y="4660136"/>
            <a:ext cx="295275" cy="200025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51" y="5229284"/>
            <a:ext cx="304800" cy="200025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43" y="6019800"/>
            <a:ext cx="266700" cy="15240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668" y="6010782"/>
            <a:ext cx="295275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bilateral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filter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53" y="815120"/>
            <a:ext cx="10545562" cy="135017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8" y="2927613"/>
            <a:ext cx="3762812" cy="96026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498" y="3046615"/>
            <a:ext cx="3370562" cy="722263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647034" y="234151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INPUT:</a:t>
            </a:r>
          </a:p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Before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8446949" y="228278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OUTPUT:</a:t>
            </a:r>
          </a:p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After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1" name="Diagramma 10"/>
          <p:cNvGraphicFramePr/>
          <p:nvPr/>
        </p:nvGraphicFramePr>
        <p:xfrm>
          <a:off x="4866126" y="2685189"/>
          <a:ext cx="2322074" cy="1531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CasellaDiTesto 11"/>
          <p:cNvSpPr txBox="1"/>
          <p:nvPr/>
        </p:nvSpPr>
        <p:spPr>
          <a:xfrm>
            <a:off x="694177" y="4473979"/>
            <a:ext cx="9937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For </a:t>
            </a:r>
            <a:r>
              <a:rPr lang="it-IT" dirty="0" err="1"/>
              <a:t>removing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:                  </a:t>
            </a:r>
            <a:r>
              <a:rPr lang="it-IT" dirty="0" err="1"/>
              <a:t>Bilateral</a:t>
            </a:r>
            <a:r>
              <a:rPr lang="it-IT" dirty="0"/>
              <a:t> filter       -&gt; to </a:t>
            </a:r>
            <a:r>
              <a:rPr lang="it-IT" dirty="0" err="1"/>
              <a:t>clean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smothing</a:t>
            </a:r>
            <a:r>
              <a:rPr lang="it-IT" dirty="0"/>
              <a:t> the image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				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 -&gt; to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contrast</a:t>
            </a:r>
            <a:r>
              <a:rPr lang="it-IT" dirty="0"/>
              <a:t> ( </a:t>
            </a:r>
            <a:r>
              <a:rPr lang="it-IT" dirty="0" err="1"/>
              <a:t>helping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 						  library 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letters</a:t>
            </a:r>
            <a:r>
              <a:rPr lang="it-IT" dirty="0"/>
              <a:t> )</a:t>
            </a:r>
          </a:p>
          <a:p>
            <a:endParaRPr lang="en-GB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6687" y="5049109"/>
            <a:ext cx="238125" cy="30480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636" y="5594025"/>
            <a:ext cx="2762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Parameters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tesseract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library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53" y="869052"/>
            <a:ext cx="10663664" cy="1821139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720" y="2716502"/>
            <a:ext cx="2959377" cy="986459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3839773" y="2434480"/>
            <a:ext cx="2309004" cy="12695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e 16"/>
          <p:cNvSpPr/>
          <p:nvPr/>
        </p:nvSpPr>
        <p:spPr>
          <a:xfrm>
            <a:off x="1388353" y="2304429"/>
            <a:ext cx="877539" cy="5462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ttore curvo 30"/>
          <p:cNvCxnSpPr>
            <a:stCxn id="17" idx="6"/>
            <a:endCxn id="15" idx="1"/>
          </p:cNvCxnSpPr>
          <p:nvPr/>
        </p:nvCxnSpPr>
        <p:spPr>
          <a:xfrm>
            <a:off x="2265892" y="2577548"/>
            <a:ext cx="1408828" cy="632184"/>
          </a:xfrm>
          <a:prstGeom prst="curvedConnector3">
            <a:avLst/>
          </a:prstGeom>
          <a:ln w="28575"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/>
          <p:cNvSpPr txBox="1"/>
          <p:nvPr/>
        </p:nvSpPr>
        <p:spPr>
          <a:xfrm>
            <a:off x="6375400" y="2893640"/>
            <a:ext cx="52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OUTPUT: ora la targa è una stringa manipolabile </a:t>
            </a:r>
            <a:endParaRPr lang="en-GB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94177" y="4051778"/>
            <a:ext cx="1040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520700" y="3498655"/>
            <a:ext cx="11531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/>
              <a:t>To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 library 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string</a:t>
            </a:r>
            <a:r>
              <a:rPr lang="it-IT" dirty="0"/>
              <a:t> of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 </a:t>
            </a:r>
            <a:r>
              <a:rPr lang="it-IT" dirty="0" err="1"/>
              <a:t>manipulate</a:t>
            </a:r>
            <a:r>
              <a:rPr lang="it-IT" dirty="0"/>
              <a:t> the </a:t>
            </a:r>
            <a:r>
              <a:rPr lang="it-IT" dirty="0" err="1"/>
              <a:t>region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 of the image with </a:t>
            </a:r>
            <a:r>
              <a:rPr lang="it-IT" dirty="0" err="1"/>
              <a:t>other</a:t>
            </a:r>
            <a:r>
              <a:rPr lang="it-IT" dirty="0"/>
              <a:t> filtering:</a:t>
            </a:r>
          </a:p>
          <a:p>
            <a:endParaRPr lang="it-IT" dirty="0"/>
          </a:p>
          <a:p>
            <a:r>
              <a:rPr lang="it-IT" dirty="0"/>
              <a:t>	</a:t>
            </a:r>
            <a:r>
              <a:rPr lang="it-IT" dirty="0" err="1"/>
              <a:t>adaptive_thresh_gaussian</a:t>
            </a:r>
            <a:r>
              <a:rPr lang="it-IT" dirty="0"/>
              <a:t> and </a:t>
            </a:r>
            <a:r>
              <a:rPr lang="it-IT" dirty="0" err="1"/>
              <a:t>thresh_binary</a:t>
            </a:r>
            <a:r>
              <a:rPr lang="it-IT" dirty="0"/>
              <a:t> filter</a:t>
            </a:r>
          </a:p>
          <a:p>
            <a:r>
              <a:rPr lang="it-IT" dirty="0"/>
              <a:t>	</a:t>
            </a:r>
          </a:p>
          <a:p>
            <a:r>
              <a:rPr lang="it-IT" dirty="0"/>
              <a:t>	</a:t>
            </a:r>
            <a:r>
              <a:rPr lang="it-IT" dirty="0" err="1"/>
              <a:t>trying</a:t>
            </a:r>
            <a:r>
              <a:rPr lang="it-IT" dirty="0"/>
              <a:t> to </a:t>
            </a:r>
            <a:r>
              <a:rPr lang="it-IT" dirty="0" err="1"/>
              <a:t>resize</a:t>
            </a:r>
            <a:r>
              <a:rPr lang="it-IT" dirty="0"/>
              <a:t> the image </a:t>
            </a:r>
          </a:p>
          <a:p>
            <a:endParaRPr lang="it-IT" dirty="0"/>
          </a:p>
          <a:p>
            <a:r>
              <a:rPr lang="it-IT" dirty="0"/>
              <a:t>With  </a:t>
            </a:r>
            <a:r>
              <a:rPr lang="it-IT" dirty="0" err="1"/>
              <a:t>pytesseract.image_to_string</a:t>
            </a:r>
            <a:r>
              <a:rPr lang="it-IT" dirty="0"/>
              <a:t> code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capture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end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in a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manipulate</a:t>
            </a:r>
            <a:r>
              <a:rPr lang="it-IT" dirty="0"/>
              <a:t> in the future  </a:t>
            </a:r>
            <a:endParaRPr lang="en-GB" dirty="0"/>
          </a:p>
        </p:txBody>
      </p:sp>
      <p:pic>
        <p:nvPicPr>
          <p:cNvPr id="37" name="Immagin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217" y="4933792"/>
            <a:ext cx="237765" cy="304826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016" y="5474301"/>
            <a:ext cx="280440" cy="225572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49" y="6100762"/>
            <a:ext cx="238125" cy="161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Parameters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tesseract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library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6438899" y="2490554"/>
            <a:ext cx="51599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tessedit_char_whitelist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endParaRPr lang="it-IT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dirty="0"/>
              <a:t>Limit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preset of </a:t>
            </a:r>
            <a:r>
              <a:rPr lang="it-IT" dirty="0" err="1"/>
              <a:t>char</a:t>
            </a:r>
            <a:r>
              <a:rPr lang="it-IT" dirty="0"/>
              <a:t> (white list)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the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by 0-9 and A-Z </a:t>
            </a:r>
            <a:r>
              <a:rPr lang="it-IT" dirty="0" err="1"/>
              <a:t>char</a:t>
            </a:r>
            <a:r>
              <a:rPr lang="it-IT" dirty="0"/>
              <a:t>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6" y="857653"/>
            <a:ext cx="10709274" cy="471586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1012826" y="1709260"/>
            <a:ext cx="921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‘’ </a:t>
            </a:r>
            <a:r>
              <a:rPr lang="it-IT" dirty="0" err="1"/>
              <a:t>pytesseract.image_to_string</a:t>
            </a:r>
            <a:r>
              <a:rPr lang="it-IT" dirty="0"/>
              <a:t> ‘’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config</a:t>
            </a:r>
            <a:r>
              <a:rPr lang="it-IT" dirty="0"/>
              <a:t>. </a:t>
            </a:r>
            <a:endParaRPr lang="en-GB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9" y="3019426"/>
            <a:ext cx="5143500" cy="27813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981200" y="2473744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psm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1012826" y="4410076"/>
            <a:ext cx="4003674" cy="149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/>
          <p:cNvCxnSpPr/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/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04" y="754603"/>
            <a:ext cx="9274642" cy="210733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00" y="3093066"/>
            <a:ext cx="4600783" cy="344046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7823200" y="2590800"/>
            <a:ext cx="268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solidFill>
                  <a:schemeClr val="accent1">
                    <a:lumMod val="75000"/>
                  </a:schemeClr>
                </a:solidFill>
              </a:rPr>
              <a:t>RESULT</a:t>
            </a:r>
            <a:endParaRPr lang="en-GB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94177" y="3429000"/>
            <a:ext cx="614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 err="1"/>
              <a:t>Overlap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to the </a:t>
            </a:r>
            <a:r>
              <a:rPr lang="it-IT" dirty="0" err="1"/>
              <a:t>initial</a:t>
            </a:r>
            <a:r>
              <a:rPr lang="it-IT" dirty="0"/>
              <a:t> image to </a:t>
            </a:r>
            <a:r>
              <a:rPr lang="it-IT" dirty="0" err="1"/>
              <a:t>identify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 err="1"/>
              <a:t>Hold</a:t>
            </a:r>
            <a:r>
              <a:rPr lang="it-IT" dirty="0"/>
              <a:t> on the text </a:t>
            </a:r>
            <a:r>
              <a:rPr lang="it-IT" dirty="0" err="1"/>
              <a:t>found</a:t>
            </a:r>
            <a:r>
              <a:rPr lang="it-IT" dirty="0"/>
              <a:t> with </a:t>
            </a:r>
            <a:r>
              <a:rPr lang="it-IT" dirty="0" err="1"/>
              <a:t>pytesseract</a:t>
            </a:r>
            <a:r>
              <a:rPr lang="it-IT" dirty="0"/>
              <a:t> in the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to </a:t>
            </a:r>
          </a:p>
          <a:p>
            <a:r>
              <a:rPr lang="it-IT" dirty="0"/>
              <a:t>See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manipulate</a:t>
            </a:r>
            <a:r>
              <a:rPr lang="it-IT" dirty="0"/>
              <a:t>.</a:t>
            </a:r>
            <a:endParaRPr lang="en-GB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3" y="4048112"/>
            <a:ext cx="237765" cy="30482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58" y="4920003"/>
            <a:ext cx="280440" cy="2255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947</Words>
  <Application>Microsoft Office PowerPoint</Application>
  <PresentationFormat>Widescreen</PresentationFormat>
  <Paragraphs>129</Paragraphs>
  <Slides>18</Slides>
  <Notes>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davide99 crippa</dc:creator>
  <cp:lastModifiedBy>paolo mongini</cp:lastModifiedBy>
  <cp:revision>15</cp:revision>
  <dcterms:created xsi:type="dcterms:W3CDTF">2022-07-22T07:43:00Z</dcterms:created>
  <dcterms:modified xsi:type="dcterms:W3CDTF">2022-07-25T08:21:50Z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25BE0F3428D74F55A51C4A20A282FAC2</vt:lpwstr>
  </property>
  <property fmtid="{D5CDD505-2E9C-101B-9397-08002B2CF9AE}" pid="3" name="KSOProductBuildVer">
    <vt:lpwstr>1033-11.2.0.11191</vt:lpwstr>
  </property>
</Properties>
</file>